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5AEFF7-63CD-44A0-A85F-DE825C26C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183DE0-2D8D-44F1-8B35-E8650A34B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28164F-D7F9-49CA-B4CE-7E37BE05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BE2177-E435-4CEC-91F2-85EA871F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D3293-B60A-42D6-B035-90F1F53D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941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57774-85D8-40D1-9D23-C57DDAD98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15DD4E-D983-4913-AAC2-CF6E6C740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73B3E0-9098-4CD3-99AA-B0BCA88F9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E6B0D4-CEFA-4A14-9CB2-3AE9BA8A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216979-D569-4198-AFD9-A6EF2FC50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349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C253BA-EB71-4AFD-9900-3A5A8D47D7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DF4DA1-D472-48B5-AF69-E9504A145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E8B961-26E9-463A-B791-88DB0411E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6A6788-37AE-47FD-8704-16CC0457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497A6A-E347-490E-A6F0-6C645E5E2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51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FDD283-066F-4540-9738-4CCC55E5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4C5F05-D884-4FEA-8148-3FB1BA946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28AFE6-60F8-4AD5-88EA-FD2BF3E1B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E666AB-5D0C-4DDB-BED2-309CF4CA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54BC8F-1A3F-4D61-AA4C-A438FC53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776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7791A-96C6-472B-9C26-B118E020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93A544-EF47-43D9-AE38-72B39DF27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CC09EF-1016-404A-A8A7-EC7E47F0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0E4806-CB47-47DD-A7AA-59581996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40A2ED-58F6-4078-9354-EA95FA81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0337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96701-61B2-40B4-8F6F-9E1F701E1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18FE94-70BB-4E99-9285-BDCB14645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D61D5D-E616-4359-B670-D868F2E10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A4AD10-A98C-425F-A314-8DC89A7CE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599355-6E59-48DD-9830-E4F80E291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264A3C-B39D-449A-87D0-DADFADE40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5598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4E232-B062-4757-9544-BE797B97F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DF1759-986D-44F5-950D-757C535EF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B68A38-7581-4A7A-AC39-51721B0E3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D96C658-DF8B-46CF-B73E-CC42A7435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445996-23B4-46A9-AA4A-63C4663CD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F12AB8-D2E5-4900-ACAF-44F8BF933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487A1-7B73-47DB-9F6A-0E438F73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E9780D-BC0D-469E-A84A-2A38EEE7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261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56521-4A4E-4866-BF0C-FA4AD83E4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15E312-A393-4E52-8916-D824B4D3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E2F09E-656A-40EB-A39D-355BF0A84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31FEDA-6B3E-49AB-AAE9-BC6A43D7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8564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85F1FBE-AEB3-44C0-92F3-D35E81F0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63416D-7AA2-41EA-A447-8E7916A97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09BD04-DC0A-4AB4-B517-C45F836B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804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109D6-BF5A-4142-97CE-32E9D353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981054-92D8-4BF4-836F-87FF6BDC0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C498CD-598E-4249-92E7-C30635D5A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A7C50A-9ED5-44DF-A07E-CE3F4F73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E4E6D-E395-44FD-A246-96583AE5F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812790-2088-4CBF-8D56-7A233243D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71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E616F-5DFA-4C37-BFFD-EB63CAB9F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8D37C7-460A-4728-B964-5C921B091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42809A-1AA7-47B8-B66F-3390DAD12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95E1BE-DBC9-44AF-BE29-4E1AAEC1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669BB6-46FC-4D37-A663-C2F9B7BB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8C804D-78DC-4808-9B8F-EDBC3954B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674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745A95-26AD-4DA5-BC45-0F8FA624A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5E668B-5E34-440D-AB1B-E51BC8CCF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63C56-A2D1-495F-95A7-530CA6A10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9C797-0927-48B1-A2AE-65F6042841D0}" type="datetimeFigureOut">
              <a:rPr lang="es-PE" smtClean="0"/>
              <a:t>19/05/2020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F8EC95-CA8E-4C56-82E0-069F4937C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F9E98A-BC2B-43E5-8D2B-255841CEA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38F0-8F0A-4986-AF53-C052EAF6DC3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206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18F956F-C4E5-4047-86D1-9704FA646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817" y="1304745"/>
            <a:ext cx="7651143" cy="268247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F58F6FC-4523-44AA-8A07-E4DBDEB25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0841" y="486560"/>
            <a:ext cx="1432684" cy="163996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75FDE76-1AF4-4680-A4BF-222DCBFD72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475" y="486560"/>
            <a:ext cx="1432684" cy="163996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F419B71C-EDEB-4002-BC22-5025C84BE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77630" y="3165436"/>
            <a:ext cx="4224894" cy="393226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DC5D113-3CBA-4A82-AA5B-FAB1A23200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26053" y="3315772"/>
            <a:ext cx="3011685" cy="31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0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7BF0B68-1ABB-4FB4-B5CD-5A9AD7171B56}"/>
              </a:ext>
            </a:extLst>
          </p:cNvPr>
          <p:cNvSpPr/>
          <p:nvPr/>
        </p:nvSpPr>
        <p:spPr>
          <a:xfrm>
            <a:off x="1160042" y="2637017"/>
            <a:ext cx="85959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tabLst>
                <a:tab pos="270510" algn="l"/>
              </a:tabLst>
            </a:pPr>
            <a:r>
              <a:rPr lang="es-PE" sz="28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CLASES DE ARTICULOS: Determinados e Indeterminados.</a:t>
            </a:r>
            <a:endParaRPr lang="es-PE" sz="28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0DB28506-0925-4A0B-A7F0-4EB4D8A7C038}"/>
              </a:ext>
            </a:extLst>
          </p:cNvPr>
          <p:cNvSpPr/>
          <p:nvPr/>
        </p:nvSpPr>
        <p:spPr>
          <a:xfrm>
            <a:off x="1160042" y="1957451"/>
            <a:ext cx="8051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El artículo puede ir en masculino o en femenino, en singular o en plural. </a:t>
            </a:r>
            <a:endParaRPr lang="es-PE" sz="2000" b="1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ECCDBA2-6A04-4159-BDCE-930841378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995313"/>
              </p:ext>
            </p:extLst>
          </p:nvPr>
        </p:nvGraphicFramePr>
        <p:xfrm>
          <a:off x="1173472" y="3429000"/>
          <a:ext cx="8248180" cy="1856493"/>
        </p:xfrm>
        <a:graphic>
          <a:graphicData uri="http://schemas.openxmlformats.org/drawingml/2006/table">
            <a:tbl>
              <a:tblPr/>
              <a:tblGrid>
                <a:gridCol w="1591968">
                  <a:extLst>
                    <a:ext uri="{9D8B030D-6E8A-4147-A177-3AD203B41FA5}">
                      <a16:colId xmlns:a16="http://schemas.microsoft.com/office/drawing/2014/main" val="2708975706"/>
                    </a:ext>
                  </a:extLst>
                </a:gridCol>
                <a:gridCol w="1796717">
                  <a:extLst>
                    <a:ext uri="{9D8B030D-6E8A-4147-A177-3AD203B41FA5}">
                      <a16:colId xmlns:a16="http://schemas.microsoft.com/office/drawing/2014/main" val="2895944270"/>
                    </a:ext>
                  </a:extLst>
                </a:gridCol>
                <a:gridCol w="1398490">
                  <a:extLst>
                    <a:ext uri="{9D8B030D-6E8A-4147-A177-3AD203B41FA5}">
                      <a16:colId xmlns:a16="http://schemas.microsoft.com/office/drawing/2014/main" val="3442627545"/>
                    </a:ext>
                  </a:extLst>
                </a:gridCol>
                <a:gridCol w="1796717">
                  <a:extLst>
                    <a:ext uri="{9D8B030D-6E8A-4147-A177-3AD203B41FA5}">
                      <a16:colId xmlns:a16="http://schemas.microsoft.com/office/drawing/2014/main" val="1640732042"/>
                    </a:ext>
                  </a:extLst>
                </a:gridCol>
                <a:gridCol w="1664288">
                  <a:extLst>
                    <a:ext uri="{9D8B030D-6E8A-4147-A177-3AD203B41FA5}">
                      <a16:colId xmlns:a16="http://schemas.microsoft.com/office/drawing/2014/main" val="1022380854"/>
                    </a:ext>
                  </a:extLst>
                </a:gridCol>
              </a:tblGrid>
              <a:tr h="5291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200">
                        <a:effectLst/>
                        <a:latin typeface="Souvenir Lt B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ARTICULOS DETERMINADOS</a:t>
                      </a:r>
                      <a:endParaRPr lang="es-PE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ARTICULOS INDETERMINADOS</a:t>
                      </a:r>
                      <a:endParaRPr lang="es-PE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169336"/>
                  </a:ext>
                </a:extLst>
              </a:tr>
              <a:tr h="438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s-PE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GÉNERO</a:t>
                      </a:r>
                      <a:endParaRPr lang="es-PE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Masculinos</a:t>
                      </a:r>
                      <a:endParaRPr lang="es-PE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Femeninos</a:t>
                      </a:r>
                      <a:endParaRPr lang="es-PE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Masculinos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Femeninos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138502"/>
                  </a:ext>
                </a:extLst>
              </a:tr>
              <a:tr h="412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Singular</a:t>
                      </a:r>
                      <a:endParaRPr lang="es-PE" sz="1600" b="1" dirty="0">
                        <a:effectLst/>
                        <a:latin typeface="+mn-lt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624426"/>
                  </a:ext>
                </a:extLst>
              </a:tr>
              <a:tr h="476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Plura</a:t>
                      </a:r>
                      <a:r>
                        <a:rPr lang="es-PE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es-PE" sz="1200" dirty="0">
                        <a:effectLst/>
                        <a:latin typeface="Souvenir Lt B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unos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s-PE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unas</a:t>
                      </a:r>
                      <a:endParaRPr lang="es-PE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033392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C4B14B1C-A60C-468D-B973-A71E063F7874}"/>
              </a:ext>
            </a:extLst>
          </p:cNvPr>
          <p:cNvSpPr/>
          <p:nvPr/>
        </p:nvSpPr>
        <p:spPr>
          <a:xfrm>
            <a:off x="1160042" y="1480423"/>
            <a:ext cx="7571537" cy="294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ts val="1400"/>
              </a:lnSpc>
              <a:spcAft>
                <a:spcPts val="0"/>
              </a:spcAft>
            </a:pP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El </a:t>
            </a:r>
            <a:r>
              <a:rPr lang="es-ES_tradnl" sz="2000" b="1" spc="50" dirty="0">
                <a:ea typeface="Times New Roman" panose="02020603050405020304" pitchFamily="18" charset="0"/>
                <a:cs typeface="Comic Sans MS" panose="030F0702030302020204" pitchFamily="66" charset="0"/>
              </a:rPr>
              <a:t> 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artículo </a:t>
            </a:r>
            <a:r>
              <a:rPr lang="es-ES_tradnl" sz="2000" b="1" spc="50" dirty="0">
                <a:ea typeface="Times New Roman" panose="02020603050405020304" pitchFamily="18" charset="0"/>
                <a:cs typeface="Comic Sans MS" panose="030F0702030302020204" pitchFamily="66" charset="0"/>
              </a:rPr>
              <a:t> 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es </a:t>
            </a:r>
            <a:r>
              <a:rPr lang="es-ES_tradnl" sz="2000" b="1" spc="50" dirty="0">
                <a:ea typeface="Times New Roman" panose="02020603050405020304" pitchFamily="18" charset="0"/>
                <a:cs typeface="Comic Sans MS" panose="030F0702030302020204" pitchFamily="66" charset="0"/>
              </a:rPr>
              <a:t> 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la </a:t>
            </a:r>
            <a:r>
              <a:rPr lang="es-ES_tradnl" sz="2000" b="1" spc="50" dirty="0">
                <a:ea typeface="Times New Roman" panose="02020603050405020304" pitchFamily="18" charset="0"/>
                <a:cs typeface="Comic Sans MS" panose="030F0702030302020204" pitchFamily="66" charset="0"/>
              </a:rPr>
              <a:t> 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palabra </a:t>
            </a:r>
            <a:r>
              <a:rPr lang="es-ES_tradnl" sz="2000" b="1" spc="50" dirty="0">
                <a:ea typeface="Times New Roman" panose="02020603050405020304" pitchFamily="18" charset="0"/>
                <a:cs typeface="Comic Sans MS" panose="030F0702030302020204" pitchFamily="66" charset="0"/>
              </a:rPr>
              <a:t> 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que</a:t>
            </a:r>
            <a:r>
              <a:rPr lang="es-PE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2000" b="1" spc="10" dirty="0">
                <a:ea typeface="Times New Roman" panose="02020603050405020304" pitchFamily="18" charset="0"/>
                <a:cs typeface="Comic Sans MS" panose="030F0702030302020204" pitchFamily="66" charset="0"/>
              </a:rPr>
              <a:t>v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a </a:t>
            </a:r>
            <a:r>
              <a:rPr lang="es-ES_tradnl" sz="2000" b="1" spc="10" dirty="0">
                <a:ea typeface="Times New Roman" panose="02020603050405020304" pitchFamily="18" charset="0"/>
                <a:cs typeface="Comic Sans MS" panose="030F0702030302020204" pitchFamily="66" charset="0"/>
              </a:rPr>
              <a:t>ante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s </a:t>
            </a:r>
            <a:r>
              <a:rPr lang="es-ES_tradnl" sz="2000" b="1" spc="10" dirty="0">
                <a:ea typeface="Times New Roman" panose="02020603050405020304" pitchFamily="18" charset="0"/>
                <a:cs typeface="Comic Sans MS" panose="030F0702030302020204" pitchFamily="66" charset="0"/>
              </a:rPr>
              <a:t>d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e </a:t>
            </a:r>
            <a:r>
              <a:rPr lang="es-ES_tradnl" sz="2000" b="1" spc="10" dirty="0">
                <a:ea typeface="Times New Roman" panose="02020603050405020304" pitchFamily="18" charset="0"/>
                <a:cs typeface="Comic Sans MS" panose="030F0702030302020204" pitchFamily="66" charset="0"/>
              </a:rPr>
              <a:t>un sustantivo</a:t>
            </a:r>
            <a:r>
              <a:rPr lang="es-ES_tradnl" sz="2000" b="1" dirty="0">
                <a:ea typeface="Times New Roman" panose="02020603050405020304" pitchFamily="18" charset="0"/>
                <a:cs typeface="Comic Sans MS" panose="030F0702030302020204" pitchFamily="66" charset="0"/>
              </a:rPr>
              <a:t>. </a:t>
            </a:r>
            <a:endParaRPr lang="es-PE" sz="2000" b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A275A4D-7D7A-46B1-A031-847CA1E8025E}"/>
              </a:ext>
            </a:extLst>
          </p:cNvPr>
          <p:cNvSpPr/>
          <p:nvPr/>
        </p:nvSpPr>
        <p:spPr>
          <a:xfrm>
            <a:off x="3327826" y="328681"/>
            <a:ext cx="43175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_tradnl" sz="4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EL ARTÍCULO</a:t>
            </a:r>
            <a:endParaRPr lang="es-PE" sz="40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696764F-877D-4632-8832-5E15EDAF0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2640" y="258495"/>
            <a:ext cx="2901742" cy="290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22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240F5FE-4C92-45D5-8848-EC2A8C1DD1F3}"/>
              </a:ext>
            </a:extLst>
          </p:cNvPr>
          <p:cNvSpPr/>
          <p:nvPr/>
        </p:nvSpPr>
        <p:spPr>
          <a:xfrm>
            <a:off x="1259568" y="892412"/>
            <a:ext cx="2731838" cy="28315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PE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Escribe el artículo el o la</a:t>
            </a:r>
          </a:p>
          <a:p>
            <a:endParaRPr lang="es-PE" sz="16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1…..la  moneda</a:t>
            </a:r>
          </a:p>
          <a:p>
            <a:endParaRPr lang="es-PE" sz="16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2…el vaso</a:t>
            </a:r>
          </a:p>
          <a:p>
            <a:endParaRPr lang="es-PE" sz="16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3… el espejo</a:t>
            </a:r>
          </a:p>
          <a:p>
            <a:endParaRPr lang="es-PE" sz="16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4….la niña</a:t>
            </a:r>
          </a:p>
          <a:p>
            <a:endParaRPr lang="es-PE" sz="16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5… el perro </a:t>
            </a:r>
            <a:endParaRPr lang="es-PE" sz="1600" b="1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DD8E664-882E-4DB3-90CE-90634F2ACC97}"/>
              </a:ext>
            </a:extLst>
          </p:cNvPr>
          <p:cNvSpPr/>
          <p:nvPr/>
        </p:nvSpPr>
        <p:spPr>
          <a:xfrm>
            <a:off x="1259568" y="329745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Ejemplos</a:t>
            </a:r>
            <a:endParaRPr lang="es-PE" sz="2000" b="1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E9AAE6B-044B-47C2-BDE9-AB77EFD2E386}"/>
              </a:ext>
            </a:extLst>
          </p:cNvPr>
          <p:cNvSpPr/>
          <p:nvPr/>
        </p:nvSpPr>
        <p:spPr>
          <a:xfrm>
            <a:off x="1259568" y="3903391"/>
            <a:ext cx="2953053" cy="28315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6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s-PE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Escribe el artículo los o las </a:t>
            </a:r>
          </a:p>
          <a:p>
            <a:endParaRPr lang="es-PE" sz="16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1……las mariposas</a:t>
            </a:r>
          </a:p>
          <a:p>
            <a:endParaRPr lang="es-PE" sz="16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2…… los carros</a:t>
            </a:r>
          </a:p>
          <a:p>
            <a:endParaRPr lang="es-PE" sz="16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3…… los soldados</a:t>
            </a:r>
          </a:p>
          <a:p>
            <a:endParaRPr lang="es-PE" sz="16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4…… las alumnas</a:t>
            </a:r>
          </a:p>
          <a:p>
            <a:endParaRPr lang="es-PE" sz="16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sz="16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5………las flores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C77E52E-62DF-4237-95CE-A9649BE8FC36}"/>
              </a:ext>
            </a:extLst>
          </p:cNvPr>
          <p:cNvSpPr/>
          <p:nvPr/>
        </p:nvSpPr>
        <p:spPr>
          <a:xfrm>
            <a:off x="6725831" y="707746"/>
            <a:ext cx="4206601" cy="36933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C. Escribe los artículos un, una, unos, unas</a:t>
            </a:r>
          </a:p>
          <a:p>
            <a:endParaRPr lang="es-PE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1……unas pelotas</a:t>
            </a:r>
          </a:p>
          <a:p>
            <a:endParaRPr lang="es-PE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2……unos sombreros</a:t>
            </a:r>
          </a:p>
          <a:p>
            <a:endParaRPr lang="es-PE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3……una vaca</a:t>
            </a:r>
          </a:p>
          <a:p>
            <a:endParaRPr lang="es-PE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4……un muñeco</a:t>
            </a:r>
          </a:p>
          <a:p>
            <a:endParaRPr lang="es-PE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5……un tren</a:t>
            </a:r>
          </a:p>
          <a:p>
            <a:endParaRPr lang="es-PE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s-PE" b="1" dirty="0">
                <a:solidFill>
                  <a:srgbClr val="000000"/>
                </a:solidFill>
                <a:cs typeface="Times New Roman" panose="02020603050405020304" pitchFamily="18" charset="0"/>
              </a:rPr>
              <a:t>     </a:t>
            </a:r>
            <a:r>
              <a:rPr lang="es-PE" b="1">
                <a:solidFill>
                  <a:srgbClr val="000000"/>
                </a:solidFill>
                <a:cs typeface="Times New Roman" panose="02020603050405020304" pitchFamily="18" charset="0"/>
              </a:rPr>
              <a:t>6……unas maletas</a:t>
            </a:r>
            <a:endParaRPr lang="es-PE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DD49B2A-75FD-4CEB-9BA8-8C6A1A1F5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129" y="4539353"/>
            <a:ext cx="2901742" cy="290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0816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168</Words>
  <Application>Microsoft Office PowerPoint</Application>
  <PresentationFormat>Panorámica</PresentationFormat>
  <Paragraphs>58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Souvenir Lt BT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10</cp:revision>
  <dcterms:created xsi:type="dcterms:W3CDTF">2020-05-18T02:02:40Z</dcterms:created>
  <dcterms:modified xsi:type="dcterms:W3CDTF">2020-05-19T15:59:31Z</dcterms:modified>
</cp:coreProperties>
</file>